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1"/>
  </p:notesMasterIdLst>
  <p:handoutMasterIdLst>
    <p:handoutMasterId r:id="rId22"/>
  </p:handout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1" r:id="rId2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accent2"/>
      </a:buClr>
      <a:buSzPct val="70000"/>
      <a:buFont typeface="Wingdings" pitchFamily="2" charset="2"/>
      <a:buChar char="l"/>
      <a:defRPr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611"/>
    <a:srgbClr val="A44114"/>
    <a:srgbClr val="F3B99F"/>
    <a:srgbClr val="B94917"/>
    <a:srgbClr val="FF6600"/>
    <a:srgbClr val="000066"/>
    <a:srgbClr val="00002C"/>
    <a:srgbClr val="C4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155" autoAdjust="0"/>
  </p:normalViewPr>
  <p:slideViewPr>
    <p:cSldViewPr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F0B6EC5B-DE15-4B62-9DC0-DE1BD893DD1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68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823FACB9-4E35-4CB3-835A-2EBF55FAEDE3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69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711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7113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4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5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6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7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8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19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0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1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2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3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4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5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6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7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8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29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0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1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2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3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4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5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6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7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8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39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40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41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42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43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7144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107" name="Title Placeholder 1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  <a:endParaRPr lang="en-US" altLang="en-US" noProof="0"/>
          </a:p>
        </p:txBody>
      </p:sp>
      <p:sp>
        <p:nvSpPr>
          <p:cNvPr id="47108" name="Text Placeholder 2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Tx/>
              <a:buNone/>
              <a:defRPr sz="29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/>
          </a:p>
        </p:txBody>
      </p:sp>
      <p:sp>
        <p:nvSpPr>
          <p:cNvPr id="47109" name="Date Placeholder 3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3259C393-9A2B-45A2-8E4E-FAFA5413C1FC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47110" name="Footer Placeholder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47111" name="Slide Number Placeholder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E945280F-DE53-48B1-9FB9-96A39916642A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4572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C67B00-BE02-4BB9-B9A5-D51D0D1A821E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2E90EB-6CA4-453F-8712-C339590DE03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312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2076450" cy="57070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076950" cy="5707063"/>
          </a:xfrm>
        </p:spPr>
        <p:txBody>
          <a:bodyPr vert="eaVert"/>
          <a:lstStyle>
            <a:lvl1pPr marL="4572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A2D16B-FB7D-484B-A659-F70C0EEA95A8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251BA-4196-46F7-BF5E-DE37F6712AD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17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158947-7A00-4A76-84B1-1B2119E03B78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6F290-D301-4864-9490-340EF11588D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607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91BFB3-8F1B-477F-B96F-8BA65B2D4AD3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08CE1-DD55-4A43-A479-EF83A2DC398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197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524000"/>
            <a:ext cx="3619500" cy="4411663"/>
          </a:xfrm>
        </p:spPr>
        <p:txBody>
          <a:bodyPr/>
          <a:lstStyle>
            <a:lvl1pPr marL="45720" indent="0">
              <a:buFontTx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524000"/>
            <a:ext cx="3619500" cy="4411663"/>
          </a:xfrm>
        </p:spPr>
        <p:txBody>
          <a:bodyPr/>
          <a:lstStyle>
            <a:lvl1pPr marL="45720" indent="0">
              <a:buFontTx/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93DC1E-4DED-43A8-89C3-4163E3A75CBB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27AF89-6755-46F5-BBCF-E571D7F311A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735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45720" indent="0">
              <a:buFontTx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45720" indent="0">
              <a:buFontTx/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76BA95-CF00-41A1-A420-966FC66619DA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6BE3C0-1208-4260-82C3-0EB040027195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25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D8A93-8C14-4267-B95F-FE4BE0AB69DE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02DF6-5EF1-449D-8E8F-F40E7D2FCBC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736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05897D-7D60-41CE-AECE-5AF4DAA0D447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3460AA-1533-4548-8781-A6D0EAE276D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10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45720" indent="0">
              <a:buFontTx/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919950-C514-47F9-AEFE-38055CCEE8E4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386842-FEC9-453F-B6F7-7C945F3A2D73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92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6D2572-3AEE-4103-AD61-E3B66B0BAB81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6DA581-ADE3-4A40-91CB-711A776CAC2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156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6088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6089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0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1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2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3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4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5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6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7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0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1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2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3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4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5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6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7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8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09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0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1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2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3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4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5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6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7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8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119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6083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7696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46084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524000"/>
            <a:ext cx="73914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/>
          </a:p>
        </p:txBody>
      </p:sp>
      <p:sp>
        <p:nvSpPr>
          <p:cNvPr id="46085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375B0982-7648-47FF-97D6-16483483F3D5}" type="datetime1">
              <a:rPr lang="en-US" altLang="en-US" smtClean="0"/>
              <a:pPr/>
              <a:t>3/22/2021</a:t>
            </a:fld>
            <a:endParaRPr lang="en-US" altLang="en-US" dirty="0"/>
          </a:p>
        </p:txBody>
      </p:sp>
      <p:sp>
        <p:nvSpPr>
          <p:cNvPr id="46086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r>
              <a:rPr lang="en-US" altLang="en-US" dirty="0"/>
              <a:t>Add a footer</a:t>
            </a:r>
          </a:p>
        </p:txBody>
      </p:sp>
      <p:sp>
        <p:nvSpPr>
          <p:cNvPr id="46087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/>
            </a:lvl1pPr>
          </a:lstStyle>
          <a:p>
            <a:fld id="{D7E5119E-5338-4B55-81DC-57EAC9440FD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45720" indent="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SzPct val="120000"/>
        <a:buFontTx/>
        <a:buNone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0"/>
        </a:spcBef>
        <a:spcAft>
          <a:spcPct val="25000"/>
        </a:spcAft>
        <a:buClr>
          <a:schemeClr val="accent2">
            <a:lumMod val="75000"/>
          </a:schemeClr>
        </a:buClr>
        <a:buSzPct val="5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2pPr>
      <a:lvl3pPr marL="987425" indent="-293688" algn="l" rtl="0" eaLnBrk="1" fontAlgn="base" hangingPunct="1">
        <a:spcBef>
          <a:spcPct val="0"/>
        </a:spcBef>
        <a:spcAft>
          <a:spcPct val="25000"/>
        </a:spcAft>
        <a:buClr>
          <a:schemeClr val="accent1">
            <a:lumMod val="50000"/>
          </a:schemeClr>
        </a:buClr>
        <a:buSzPct val="50000"/>
        <a:buFont typeface="Wingdings" pitchFamily="2" charset="2"/>
        <a:buChar char="l"/>
        <a:defRPr sz="2200">
          <a:solidFill>
            <a:schemeClr val="tx1"/>
          </a:solidFill>
          <a:latin typeface="+mn-lt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>
            <a:lumMod val="75000"/>
          </a:schemeClr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accent3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1920240" indent="-315913" algn="l" rtl="0" eaLnBrk="1" fontAlgn="base" hangingPunct="1">
        <a:spcBef>
          <a:spcPct val="20000"/>
        </a:spcBef>
        <a:spcAft>
          <a:spcPct val="0"/>
        </a:spcAft>
        <a:buClr>
          <a:schemeClr val="accent6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240280" indent="-315913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651760" indent="-315913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108960" indent="-315913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0486D98-0B9B-4C4E-A25F-64BA4C5DB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00" y="533400"/>
            <a:ext cx="8534400" cy="2133600"/>
          </a:xfrm>
        </p:spPr>
        <p:txBody>
          <a:bodyPr/>
          <a:lstStyle/>
          <a:p>
            <a:r>
              <a:rPr lang="en-US" dirty="0" smtClean="0"/>
              <a:t>SAS Project: </a:t>
            </a:r>
            <a:br>
              <a:rPr lang="en-US" dirty="0" smtClean="0"/>
            </a:br>
            <a:r>
              <a:rPr lang="en-US" dirty="0" smtClean="0"/>
              <a:t>Black Friday Sales Analysis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D655BBED-E65C-4B70-99E3-9318D4F24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Ye</a:t>
            </a:r>
          </a:p>
          <a:p>
            <a:r>
              <a:rPr lang="en-US" dirty="0" smtClean="0"/>
              <a:t>Metro College of Technology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Kar</a:t>
            </a:r>
            <a:r>
              <a:rPr lang="en-US" dirty="0" smtClean="0"/>
              <a:t> Min</a:t>
            </a:r>
          </a:p>
          <a:p>
            <a:r>
              <a:rPr lang="en-US" dirty="0" smtClean="0"/>
              <a:t>March 22,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8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40C039-1FD4-4B7E-A163-C43B2B46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Bivariate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E1198F-DBE4-4470-AE42-7DC4BC96C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0952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C6814B-3E46-4B4F-A449-2D17ABFA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0EF433-027F-45C1-8F3B-BF207D9F4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533400"/>
            <a:ext cx="7808976" cy="58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A4EE38-DE1D-4015-B070-A6B7E4B6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61EC1F-BCEB-45FA-970D-948326BC8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Tx/>
              <a:buChar char="-"/>
            </a:pPr>
            <a:r>
              <a:rPr lang="en-US" dirty="0" smtClean="0"/>
              <a:t>Are the product types significant to purchasing price?</a:t>
            </a:r>
          </a:p>
          <a:p>
            <a:pPr marL="502920" indent="-457200">
              <a:buFontTx/>
              <a:buChar char="-"/>
            </a:pPr>
            <a:r>
              <a:rPr lang="en-US" dirty="0" smtClean="0"/>
              <a:t>When put together in a model, will they be significant?</a:t>
            </a:r>
          </a:p>
          <a:p>
            <a:pPr marL="502920" indent="-457200">
              <a:buFontTx/>
              <a:buChar char="-"/>
            </a:pPr>
            <a:r>
              <a:rPr lang="en-US" dirty="0" smtClean="0"/>
              <a:t>Can purchase amount be predicted from correlating variables?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4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167" t="16978" r="20833" b="19318"/>
          <a:stretch/>
        </p:blipFill>
        <p:spPr>
          <a:xfrm>
            <a:off x="685800" y="381000"/>
            <a:ext cx="6934200" cy="62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for masked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167" t="15925" r="21667" b="24815"/>
          <a:stretch/>
        </p:blipFill>
        <p:spPr>
          <a:xfrm>
            <a:off x="1371600" y="1514856"/>
            <a:ext cx="62674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7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Inflation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633" t="48954" r="21867" b="23549"/>
          <a:stretch/>
        </p:blipFill>
        <p:spPr>
          <a:xfrm>
            <a:off x="774809" y="2129631"/>
            <a:ext cx="775959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Residuals/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66" t="15926" r="16667" b="20371"/>
          <a:stretch/>
        </p:blipFill>
        <p:spPr>
          <a:xfrm>
            <a:off x="838200" y="1524000"/>
            <a:ext cx="7239000" cy="5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Findings/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02920" indent="-457200">
              <a:buFontTx/>
              <a:buChar char="-"/>
            </a:pPr>
            <a:r>
              <a:rPr lang="en-US" dirty="0" smtClean="0"/>
              <a:t>Purchase amount can be roughly predicted by the masked variables of product category and occupation, where product category 1 and 3 have the most influence on it</a:t>
            </a:r>
          </a:p>
          <a:p>
            <a:pPr marL="1149350" lvl="1" indent="-457200">
              <a:buFontTx/>
              <a:buChar char="-"/>
            </a:pPr>
            <a:r>
              <a:rPr lang="en-US" dirty="0" smtClean="0"/>
              <a:t>Occupation also correlates but less strongly, category 2 seems to be insignificant</a:t>
            </a:r>
          </a:p>
          <a:p>
            <a:pPr marL="502920" indent="-457200">
              <a:buFontTx/>
              <a:buChar char="-"/>
            </a:pPr>
            <a:r>
              <a:rPr lang="en-US" dirty="0" smtClean="0"/>
              <a:t>Purchase amount is not correlated with age group</a:t>
            </a:r>
          </a:p>
          <a:p>
            <a:pPr marL="502920" indent="-457200">
              <a:buFontTx/>
              <a:buChar char="-"/>
            </a:pPr>
            <a:r>
              <a:rPr lang="en-US" dirty="0" smtClean="0"/>
              <a:t>There are a much higher number of purchases from men aged 26-35 than any other subgroup of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7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02920" indent="-457200">
              <a:buFontTx/>
              <a:buChar char="-"/>
            </a:pPr>
            <a:r>
              <a:rPr lang="en-US" dirty="0" smtClean="0"/>
              <a:t>To predict purchase amount in future Black Friday sales, focus on these variables:</a:t>
            </a:r>
          </a:p>
          <a:p>
            <a:pPr marL="1149350" lvl="1" indent="-457200">
              <a:buFontTx/>
              <a:buChar char="-"/>
            </a:pPr>
            <a:r>
              <a:rPr lang="en-US" dirty="0"/>
              <a:t>Target the middle aged male audience </a:t>
            </a:r>
            <a:r>
              <a:rPr lang="en-US" dirty="0" smtClean="0"/>
              <a:t>more, reach out to them more</a:t>
            </a:r>
            <a:endParaRPr lang="en-US" dirty="0"/>
          </a:p>
          <a:p>
            <a:pPr marL="1149350" lvl="1" indent="-457200">
              <a:buFontTx/>
              <a:buChar char="-"/>
            </a:pPr>
            <a:r>
              <a:rPr lang="en-US" dirty="0"/>
              <a:t>Focus on </a:t>
            </a:r>
            <a:r>
              <a:rPr lang="en-US" dirty="0" smtClean="0"/>
              <a:t>advertising and selling </a:t>
            </a:r>
            <a:r>
              <a:rPr lang="en-US" dirty="0"/>
              <a:t>more products from categories 1 and </a:t>
            </a:r>
            <a:r>
              <a:rPr lang="en-US" dirty="0" smtClean="0"/>
              <a:t>3</a:t>
            </a:r>
          </a:p>
          <a:p>
            <a:pPr marL="502920" indent="-457200">
              <a:buFontTx/>
              <a:buChar char="-"/>
            </a:pPr>
            <a:r>
              <a:rPr lang="en-US" dirty="0"/>
              <a:t>Avoid spending too much time on product category </a:t>
            </a:r>
            <a:r>
              <a:rPr lang="en-US" dirty="0" smtClean="0"/>
              <a:t>2, it may not help sales</a:t>
            </a:r>
          </a:p>
          <a:p>
            <a:pPr marL="502920" indent="-457200">
              <a:buFontTx/>
              <a:buChar char="-"/>
            </a:pPr>
            <a:r>
              <a:rPr lang="en-US" dirty="0"/>
              <a:t>Try to use multiple months or even years of data for better predictions, as the dataset used was only for one month</a:t>
            </a:r>
          </a:p>
          <a:p>
            <a:pPr marL="502920" indent="-457200">
              <a:buFontTx/>
              <a:buChar char="-"/>
            </a:pPr>
            <a:endParaRPr lang="en-US" dirty="0"/>
          </a:p>
          <a:p>
            <a:pPr marL="502920" indent="-457200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175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BF7E1A-4726-4A4D-936E-1547410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33" t="29259" r="45833" b="45556"/>
          <a:stretch/>
        </p:blipFill>
        <p:spPr>
          <a:xfrm>
            <a:off x="152400" y="1524000"/>
            <a:ext cx="2868706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833" t="47037" r="46666" b="27778"/>
          <a:stretch/>
        </p:blipFill>
        <p:spPr>
          <a:xfrm>
            <a:off x="228600" y="2743200"/>
            <a:ext cx="2792506" cy="1217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833" t="41110" r="50833" b="35186"/>
          <a:stretch/>
        </p:blipFill>
        <p:spPr>
          <a:xfrm>
            <a:off x="228600" y="4038600"/>
            <a:ext cx="25908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1667" t="26296" r="45000" b="44074"/>
          <a:stretch/>
        </p:blipFill>
        <p:spPr>
          <a:xfrm>
            <a:off x="232186" y="5288280"/>
            <a:ext cx="30480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1579775"/>
            <a:ext cx="2213040" cy="7620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21667" t="29259" r="53333" b="55926"/>
          <a:stretch/>
        </p:blipFill>
        <p:spPr>
          <a:xfrm>
            <a:off x="3823889" y="2395695"/>
            <a:ext cx="2286000" cy="76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20833" t="54444" r="33333" b="35185"/>
          <a:stretch/>
        </p:blipFill>
        <p:spPr>
          <a:xfrm>
            <a:off x="3823889" y="3169887"/>
            <a:ext cx="41910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20833" t="33704" r="17500" b="51482"/>
          <a:stretch/>
        </p:blipFill>
        <p:spPr>
          <a:xfrm>
            <a:off x="3505200" y="3715479"/>
            <a:ext cx="5638800" cy="76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20833" t="33703" r="22499" b="50001"/>
          <a:stretch/>
        </p:blipFill>
        <p:spPr>
          <a:xfrm>
            <a:off x="3519089" y="5349174"/>
            <a:ext cx="5181600" cy="838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/>
          <a:srcRect l="20834" t="30741" r="21666" b="54444"/>
          <a:stretch/>
        </p:blipFill>
        <p:spPr>
          <a:xfrm>
            <a:off x="3505200" y="4477479"/>
            <a:ext cx="5257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7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2B656-4656-4646-A221-7C30814F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Introduction/ Executive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DABF9E-9B82-4C13-8452-952BD74F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Tx/>
              <a:buChar char="-"/>
            </a:pPr>
            <a:r>
              <a:rPr lang="en-US" sz="2400" dirty="0" smtClean="0"/>
              <a:t>A retail company “ABC Private Limited” wants to understand their customer purchase behavior against products of different categories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550069 observations, 12 variables (7 numeric, 5 character)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Includes variables for product categories, and customer demographics and total purchase amount from last month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056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83800-1E6B-4A93-87D3-3D70E59B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8AFC74-2DAB-4FF2-A66B-288CACB8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Tx/>
              <a:buChar char="-"/>
            </a:pPr>
            <a:r>
              <a:rPr lang="en-US" sz="2400" dirty="0" smtClean="0"/>
              <a:t>The data was collected over the span of the previous month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The goal is to analyze purchase amount behavior for customers based on the variables given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To learn from past sales in order to improve and increase future sales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344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4F8B17-CA98-41AD-988B-68DA804E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88E470-4D18-4400-AE5B-F1B78BA4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AutoNum type="arabicPeriod"/>
            </a:pPr>
            <a:r>
              <a:rPr lang="en-US" sz="2400" dirty="0" smtClean="0"/>
              <a:t>Identify the significance of the masked variables in relation to the target variable (purchase amount)</a:t>
            </a:r>
          </a:p>
          <a:p>
            <a:pPr marL="560070" indent="-514350">
              <a:buAutoNum type="arabicPeriod"/>
            </a:pPr>
            <a:r>
              <a:rPr lang="en-US" sz="2400" dirty="0" smtClean="0"/>
              <a:t>Find variables which are most important to purchase amount</a:t>
            </a:r>
          </a:p>
          <a:p>
            <a:pPr marL="560070" indent="-514350">
              <a:buAutoNum type="arabicPeriod"/>
            </a:pPr>
            <a:r>
              <a:rPr lang="en-US" sz="2400" dirty="0" smtClean="0"/>
              <a:t>Narrow down a more select demographic that likes to purchase more to improve future sales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201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294C1-FB65-4366-A83A-341A4639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262635-0730-4040-88A7-C9E553A5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buFontTx/>
              <a:buChar char="-"/>
            </a:pPr>
            <a:r>
              <a:rPr lang="en-US" sz="2400" dirty="0" smtClean="0"/>
              <a:t>SAS 9.4 will be used for the analysis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Process will include extracting data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Cleaning data, filling missing values, and removing outliers 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Univariate, bivariate analysis</a:t>
            </a:r>
          </a:p>
          <a:p>
            <a:pPr marL="502920" indent="-457200">
              <a:buFontTx/>
              <a:buChar char="-"/>
            </a:pPr>
            <a:r>
              <a:rPr lang="en-US" sz="2400" dirty="0" smtClean="0"/>
              <a:t>Linear regression</a:t>
            </a:r>
            <a:endParaRPr lang="en-US" sz="2400" dirty="0"/>
          </a:p>
          <a:p>
            <a:pPr marL="502920" indent="-457200">
              <a:buFontTx/>
              <a:buChar char="-"/>
            </a:pPr>
            <a:r>
              <a:rPr lang="en-US" sz="2400" dirty="0" smtClean="0"/>
              <a:t>Proc </a:t>
            </a:r>
            <a:r>
              <a:rPr lang="en-US" sz="2400" dirty="0" err="1" smtClean="0"/>
              <a:t>sgplot</a:t>
            </a:r>
            <a:r>
              <a:rPr lang="en-US" sz="2400" dirty="0" smtClean="0"/>
              <a:t>, proc </a:t>
            </a:r>
            <a:r>
              <a:rPr lang="en-US" sz="2400" dirty="0" err="1" smtClean="0"/>
              <a:t>corr</a:t>
            </a:r>
            <a:r>
              <a:rPr lang="en-US" sz="2400" dirty="0" smtClean="0"/>
              <a:t>, proc </a:t>
            </a:r>
            <a:r>
              <a:rPr lang="en-US" sz="2400" dirty="0" err="1" smtClean="0"/>
              <a:t>glm</a:t>
            </a:r>
            <a:r>
              <a:rPr lang="en-US" sz="2400" dirty="0" smtClean="0"/>
              <a:t>, proc </a:t>
            </a:r>
            <a:r>
              <a:rPr lang="en-US" sz="2400" dirty="0" err="1" smtClean="0"/>
              <a:t>reg</a:t>
            </a:r>
            <a:r>
              <a:rPr lang="en-US" sz="2400" smtClean="0"/>
              <a:t> and </a:t>
            </a:r>
            <a:r>
              <a:rPr lang="en-US" sz="2400" dirty="0" smtClean="0"/>
              <a:t>more procedures will be used in the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7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4765FE-5DC8-4FFF-A1C7-4CC710B3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DFD893-57C4-4127-A79D-AC2307C2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524000"/>
            <a:ext cx="5181600" cy="44116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Independent variables</a:t>
            </a:r>
            <a:r>
              <a:rPr lang="en-US" sz="2400" dirty="0" smtClean="0"/>
              <a:t>: Gender, Age, City category, Marital status, Years in City, Occupation, Product Category 1, 2, and 3</a:t>
            </a:r>
          </a:p>
          <a:p>
            <a:endParaRPr lang="en-US" sz="2400" dirty="0"/>
          </a:p>
          <a:p>
            <a:r>
              <a:rPr lang="en-US" sz="2400" b="1" dirty="0" smtClean="0"/>
              <a:t>Dependent Variable (Target)</a:t>
            </a:r>
            <a:r>
              <a:rPr lang="en-US" sz="2400" dirty="0" smtClean="0"/>
              <a:t>: Purchase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" t="35185" r="83333" b="18889"/>
          <a:stretch/>
        </p:blipFill>
        <p:spPr>
          <a:xfrm>
            <a:off x="457200" y="1524000"/>
            <a:ext cx="2667000" cy="48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73141-D3A6-47A5-B703-C5FDED97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CB90E4-55C7-4C09-BA39-97F85D7DC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 Cleaning: </a:t>
            </a:r>
          </a:p>
          <a:p>
            <a:r>
              <a:rPr lang="en-US" sz="2400" dirty="0"/>
              <a:t>-</a:t>
            </a:r>
            <a:r>
              <a:rPr lang="en-US" sz="2400" dirty="0" smtClean="0"/>
              <a:t>Missing value, </a:t>
            </a:r>
            <a:r>
              <a:rPr lang="en-US" sz="2400" dirty="0"/>
              <a:t>O</a:t>
            </a:r>
            <a:r>
              <a:rPr lang="en-US" sz="2400" dirty="0" smtClean="0"/>
              <a:t>utlier treatment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833" t="17407" r="17500" b="20370"/>
          <a:stretch/>
        </p:blipFill>
        <p:spPr>
          <a:xfrm>
            <a:off x="103115" y="2590800"/>
            <a:ext cx="4410973" cy="3308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66" t="18889" r="19167" b="23333"/>
          <a:stretch/>
        </p:blipFill>
        <p:spPr>
          <a:xfrm>
            <a:off x="4517136" y="2590800"/>
            <a:ext cx="4495800" cy="33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37FB1-9D2A-402E-AEDC-342DC199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Distributions/ Univariate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E9E13-8C60-40B1-961A-C74E2AAB3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82" y="2133599"/>
            <a:ext cx="5069417" cy="3802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2163763"/>
            <a:ext cx="5029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3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AE88BA-C100-45F7-B2E8-A0D57582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502856"/>
            <a:ext cx="7696200" cy="1295400"/>
          </a:xfrm>
        </p:spPr>
        <p:txBody>
          <a:bodyPr/>
          <a:lstStyle/>
          <a:p>
            <a:r>
              <a:rPr lang="en-US" dirty="0" smtClean="0"/>
              <a:t>Univariate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66EF10-C287-4341-AD3D-9B48C2895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8" y="972058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64" y="944404"/>
            <a:ext cx="3657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67118"/>
            <a:ext cx="3770206" cy="28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23481"/>
      </p:ext>
    </p:extLst>
  </p:cSld>
  <p:clrMapOvr>
    <a:masterClrMapping/>
  </p:clrMapOvr>
</p:sld>
</file>

<file path=ppt/theme/theme1.xml><?xml version="1.0" encoding="utf-8"?>
<a:theme xmlns:a="http://schemas.openxmlformats.org/drawingml/2006/main" name="Sales training presentation">
  <a:themeElements>
    <a:clrScheme name="Sales Training_final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Sales Training_final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692150" marR="0" indent="-34766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70000"/>
          <a:buFont typeface="Wingdings" pitchFamily="2" charset="2"/>
          <a:buChar char="l"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les Training_final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les Training_final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les Training_final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les training presentation.potx" id="{3181A242-BAE2-485E-97E8-919259126601}" vid="{819B686A-E690-42F4-91DA-6D012EEA393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 training slides</Template>
  <TotalTime>595</TotalTime>
  <Words>448</Words>
  <Application>Microsoft Office PowerPoint</Application>
  <PresentationFormat>On-screen Show (4:3)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Wingdings</vt:lpstr>
      <vt:lpstr>Sales training presentation</vt:lpstr>
      <vt:lpstr>SAS Project:  Black Friday Sales Analysis</vt:lpstr>
      <vt:lpstr>Introduction/ Executive Summary</vt:lpstr>
      <vt:lpstr>Background</vt:lpstr>
      <vt:lpstr>Objectives</vt:lpstr>
      <vt:lpstr>Methodology</vt:lpstr>
      <vt:lpstr>Study Framework</vt:lpstr>
      <vt:lpstr>Descriptive Analysis</vt:lpstr>
      <vt:lpstr>Distributions/ Univariate Analysis</vt:lpstr>
      <vt:lpstr>Univariate analysis</vt:lpstr>
      <vt:lpstr>Bivariate Analysis</vt:lpstr>
      <vt:lpstr>PowerPoint Presentation</vt:lpstr>
      <vt:lpstr>Hypothesis Testing</vt:lpstr>
      <vt:lpstr>PowerPoint Presentation</vt:lpstr>
      <vt:lpstr>Linear regression for masked variables</vt:lpstr>
      <vt:lpstr>Variance Inflation Factor</vt:lpstr>
      <vt:lpstr>Visualize Residuals/ Formula</vt:lpstr>
      <vt:lpstr>Findings/ Conclusions</vt:lpstr>
      <vt:lpstr>Recommendations</vt:lpstr>
      <vt:lpstr>Appendix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Project:  Black Friday Sales Analysis</dc:title>
  <dc:creator>Eric Ye</dc:creator>
  <cp:lastModifiedBy>Eric Ye</cp:lastModifiedBy>
  <cp:revision>23</cp:revision>
  <dcterms:created xsi:type="dcterms:W3CDTF">2021-03-22T12:14:41Z</dcterms:created>
  <dcterms:modified xsi:type="dcterms:W3CDTF">2021-03-22T22:10:25Z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